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8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65" d="100"/>
          <a:sy n="65" d="100"/>
        </p:scale>
        <p:origin x="9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01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57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79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8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5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2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32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3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49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84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90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E6B73-0321-417E-89FD-DFA1375C6BC8}" type="datetimeFigureOut">
              <a:rPr lang="ru-RU" smtClean="0"/>
              <a:t>04.01.2023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10CB-D8A1-4ED1-B19D-8446D984D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15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084" y="1469838"/>
            <a:ext cx="11492753" cy="2387600"/>
          </a:xfrm>
        </p:spPr>
        <p:txBody>
          <a:bodyPr>
            <a:normAutofit/>
          </a:bodyPr>
          <a:lstStyle/>
          <a:p>
            <a:r>
              <a:rPr lang="ru-RU" b="1" dirty="0"/>
              <a:t>Тема 7. Понятие VSAT-сети. Эволюция VSAT-сетей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092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9887" y="2429601"/>
            <a:ext cx="6372225" cy="4276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356" y="490609"/>
            <a:ext cx="118272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Что такое VSAT?</a:t>
            </a:r>
          </a:p>
          <a:p>
            <a:endParaRPr lang="ru-RU" sz="2000" dirty="0" smtClean="0"/>
          </a:p>
          <a:p>
            <a:pPr indent="457200" algn="just"/>
            <a:r>
              <a:rPr lang="ru-RU" sz="2000" dirty="0" smtClean="0"/>
              <a:t>VSAT (терминал с очень малой апертурой), также известный как микротерминал, относится к широкому спектру удаленных терминалов небольшого размера, но которые, тем не менее, обеспечивают доступ к более крупной сети передачи данных. VSAT позволяет пользователям получать доступ к данным и управлять ими в режиме реального времени.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906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668" y="180304"/>
            <a:ext cx="11861442" cy="6581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Преимущества использования </a:t>
            </a:r>
            <a:r>
              <a:rPr lang="en-US" sz="2000" b="1" dirty="0" smtClean="0"/>
              <a:t>VSAT</a:t>
            </a:r>
            <a:endParaRPr lang="ru-RU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u="sng" dirty="0" smtClean="0"/>
              <a:t>Устраняет ряд структурные проблемы при передаче данных</a:t>
            </a:r>
          </a:p>
          <a:p>
            <a:pPr marL="0" indent="457200" algn="just">
              <a:buNone/>
            </a:pPr>
            <a:r>
              <a:rPr lang="ru-RU" sz="2000" dirty="0" smtClean="0"/>
              <a:t>VSAT обычно используются вместо больших физических сетей. Это связано с тем, что VSAT перенаправляет сигнал через орбитальный спутник, а не передает эти данные через физическую среду, такую как соединение Ethernet. По сути, они устраняют возможность каких-либо структурных проблем при передаче данных. Это важно при торговле, потому что за очень короткий период времени могут произойти незначительные изменения цен на акции. VSATS также обеспечивают удаленный доступ с минимальной инфраструктурой, что делает их удобными в настройке, использовании и обслуживании.</a:t>
            </a:r>
          </a:p>
          <a:p>
            <a:pPr marL="0" indent="0" algn="just">
              <a:buNone/>
            </a:pPr>
            <a:r>
              <a:rPr lang="ru-RU" sz="2000" dirty="0" smtClean="0"/>
              <a:t>2. </a:t>
            </a:r>
            <a:r>
              <a:rPr lang="ru-RU" sz="2000" u="sng" dirty="0" smtClean="0"/>
              <a:t>Простота развертывания</a:t>
            </a:r>
          </a:p>
          <a:p>
            <a:pPr marL="0" indent="457200" algn="just">
              <a:buNone/>
            </a:pPr>
            <a:r>
              <a:rPr lang="ru-RU" sz="2000" dirty="0" smtClean="0"/>
              <a:t>Самым большим преимуществом сетей VSAT является простота их развертывания. Наземная станция, по сути, связывается со спутниками, которые затем перенаправляют данные на несколько узлов в разных местах на земле. Существуют меньшие требования к инфраструктуре для настройки доступа к службам даже в удаленных местах. Примеры таких удаленных площадок включают площадки разведочного бурения, где необходимо ежедневно передавать журналы бурения обратно в штаб-квартиру.</a:t>
            </a:r>
          </a:p>
          <a:p>
            <a:pPr marL="0" indent="0" algn="just">
              <a:buNone/>
            </a:pPr>
            <a:r>
              <a:rPr lang="ru-RU" sz="2000" dirty="0" smtClean="0"/>
              <a:t>3. </a:t>
            </a:r>
            <a:r>
              <a:rPr lang="ru-RU" sz="2000" u="sng" dirty="0" smtClean="0"/>
              <a:t>Функционируют независимо от местных телекоммуникационных сетей</a:t>
            </a:r>
          </a:p>
          <a:p>
            <a:pPr marL="0" indent="457200" algn="just">
              <a:buNone/>
            </a:pPr>
            <a:r>
              <a:rPr lang="ru-RU" sz="2000" dirty="0" smtClean="0"/>
              <a:t>Сети VSAT также функционируют независимо от местных телекоммуникационных сетей. Это делает VSAT идеальной системой для снижения риска восстановления бизнеса и настройки систем резервного копирования. Резервная система используется в тех случаях, когда проводная сеть выходит из строя. Таким образом, бизнес может продолжать бесперебойно работать с помощью сети VSAT.</a:t>
            </a:r>
          </a:p>
          <a:p>
            <a:pPr marL="0" indent="45720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3296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941" y="180304"/>
            <a:ext cx="11758411" cy="65424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Недостаток использования VSAT</a:t>
            </a:r>
          </a:p>
          <a:p>
            <a:pPr marL="0" indent="0">
              <a:buNone/>
            </a:pPr>
            <a:r>
              <a:rPr lang="ru-RU" sz="2000" u="sng" dirty="0" smtClean="0"/>
              <a:t>Задержка</a:t>
            </a:r>
          </a:p>
          <a:p>
            <a:pPr marL="0" indent="457200" algn="just">
              <a:buNone/>
            </a:pPr>
            <a:r>
              <a:rPr lang="ru-RU" sz="2000" dirty="0" smtClean="0"/>
              <a:t>Самая большая проблема, возникающая при использовании VSAT, — это задержка. Задержка возникает из-за того, что для того, чтобы данные достигли спутниковой антенны, а затем и станции, требуется значительное время. Это связано с тем, что одна часть системы находится на геостационарной орбите Земли.</a:t>
            </a:r>
          </a:p>
          <a:p>
            <a:pPr marL="0" indent="457200" algn="just">
              <a:buNone/>
            </a:pPr>
            <a:endParaRPr lang="ru-RU" sz="2000" dirty="0" smtClean="0"/>
          </a:p>
          <a:p>
            <a:pPr marL="0" indent="457200" algn="just">
              <a:buNone/>
            </a:pPr>
            <a:r>
              <a:rPr lang="ru-RU" sz="2000" dirty="0" smtClean="0"/>
              <a:t>В результате в протоколах, в которых требуется много обратной и прямой связи, в отличие от односторонней передачи данных, возникает временная задержка. Кроме того, из-за непредвиденных или внешних событий, таких как плохие погодные условия или высотные здания, блокирующие путь передачи данных, может возникнуть дополнительное отставание.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18552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6183"/>
            <a:ext cx="10515600" cy="76821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Эволюция сетей спутниковой связи VSAT: от SCPC к TDM/MF-TDMA</a:t>
            </a:r>
            <a:endParaRPr lang="ru-RU" sz="28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962" y="1107584"/>
            <a:ext cx="11616076" cy="36130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7961" y="4906139"/>
            <a:ext cx="117317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dirty="0" smtClean="0"/>
              <a:t>«Классический» пример системы спутниковой связи - это канал SCPC (Single Channel per Carrier - один канал на несущую). Технология SCPC используется для организации выделенного спутникового канала »точка-точка«. На спутнике выделяются две полосы частот: одна – для работы станции »1« в направлении станции »2«, вторая - для работы станции »2« в направлении станции »1«. </a:t>
            </a:r>
          </a:p>
          <a:p>
            <a:pPr indent="457200" algn="just"/>
            <a:r>
              <a:rPr lang="ru-RU" sz="1600" u="sng" dirty="0" smtClean="0"/>
              <a:t>Плюсы</a:t>
            </a:r>
            <a:r>
              <a:rPr lang="ru-RU" sz="1600" dirty="0" smtClean="0"/>
              <a:t>: гарантированная скорость и высокая готовность канала.</a:t>
            </a:r>
          </a:p>
          <a:p>
            <a:pPr indent="457200" algn="just"/>
            <a:r>
              <a:rPr lang="ru-RU" sz="1600" u="sng" dirty="0" smtClean="0"/>
              <a:t>Минусы</a:t>
            </a:r>
            <a:r>
              <a:rPr lang="ru-RU" sz="1600" dirty="0" smtClean="0"/>
              <a:t>: низкая эффективность использования спутникового ресурса</a:t>
            </a:r>
            <a:r>
              <a:rPr lang="en-US" sz="1600" dirty="0" smtClean="0"/>
              <a:t>.</a:t>
            </a:r>
            <a:endParaRPr lang="ru-RU" sz="1600" dirty="0" smtClean="0"/>
          </a:p>
          <a:p>
            <a:pPr indent="457200" algn="just"/>
            <a:r>
              <a:rPr lang="ru-RU" sz="1600" u="sng" dirty="0" smtClean="0"/>
              <a:t>Пример использования</a:t>
            </a:r>
            <a:r>
              <a:rPr lang="ru-RU" sz="1600" dirty="0" smtClean="0"/>
              <a:t>: любые два спутниковых модема, например, </a:t>
            </a:r>
            <a:r>
              <a:rPr lang="en-US" sz="1600" dirty="0" smtClean="0"/>
              <a:t>Comtech</a:t>
            </a:r>
            <a:r>
              <a:rPr lang="fr-CA" sz="1600" dirty="0" smtClean="0"/>
              <a:t> </a:t>
            </a:r>
            <a:r>
              <a:rPr lang="ru-RU" sz="1600" dirty="0" smtClean="0"/>
              <a:t>или </a:t>
            </a:r>
            <a:r>
              <a:rPr lang="en-US" sz="1600" dirty="0" smtClean="0"/>
              <a:t>Datum Systems.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9829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73" y="360610"/>
            <a:ext cx="10555440" cy="45598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668" y="5151549"/>
            <a:ext cx="1187432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u="sng" dirty="0" smtClean="0"/>
              <a:t>Особенности</a:t>
            </a:r>
            <a:r>
              <a:rPr lang="ru-RU" sz="1900" dirty="0" smtClean="0"/>
              <a:t>: набор модемов на ЦС вместо одного, больший размер антенны ЦС и большая мощность передатчика.</a:t>
            </a:r>
          </a:p>
          <a:p>
            <a:r>
              <a:rPr lang="ru-RU" sz="1900" dirty="0" smtClean="0"/>
              <a:t>Эффективность данной сети будет максимальной, если </a:t>
            </a:r>
            <a:r>
              <a:rPr lang="ru-RU" sz="1900" b="1" dirty="0" smtClean="0"/>
              <a:t>все</a:t>
            </a:r>
            <a:r>
              <a:rPr lang="ru-RU" sz="1900" dirty="0" smtClean="0"/>
              <a:t> направления загружены равномерно и постоянно.</a:t>
            </a:r>
          </a:p>
          <a:p>
            <a:endParaRPr lang="ru-RU" sz="1900" dirty="0"/>
          </a:p>
          <a:p>
            <a:r>
              <a:rPr lang="ru-RU" sz="1900" dirty="0" smtClean="0"/>
              <a:t>Как быть, если в сети имеется </a:t>
            </a:r>
            <a:r>
              <a:rPr lang="en-US" sz="1900" dirty="0" smtClean="0"/>
              <a:t>“</a:t>
            </a:r>
            <a:r>
              <a:rPr lang="ru-RU" sz="1900" dirty="0" smtClean="0"/>
              <a:t>пульсирующий</a:t>
            </a:r>
            <a:r>
              <a:rPr lang="en-US" sz="1900" dirty="0" smtClean="0"/>
              <a:t>”</a:t>
            </a:r>
            <a:r>
              <a:rPr lang="ru-RU" sz="1900" dirty="0" smtClean="0"/>
              <a:t> трафик, как в случае с интернет-трафиком?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770209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57" y="147842"/>
            <a:ext cx="10562755" cy="45614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909" y="4752302"/>
            <a:ext cx="119644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MCPC - Multiple Channels per Carrier - несколько каналов на одну несущую</a:t>
            </a:r>
          </a:p>
          <a:p>
            <a:r>
              <a:rPr lang="ru-RU" sz="1600" dirty="0" smtClean="0"/>
              <a:t>Разделение данных, предназначенных разным абонентским станциям, осуществляется не по частоте, а </a:t>
            </a:r>
            <a:r>
              <a:rPr lang="ru-RU" sz="1600" u="sng" dirty="0" smtClean="0"/>
              <a:t>по времени</a:t>
            </a:r>
            <a:r>
              <a:rPr lang="ru-RU" sz="1600" dirty="0" smtClean="0"/>
              <a:t>.</a:t>
            </a:r>
          </a:p>
          <a:p>
            <a:r>
              <a:rPr lang="ru-RU" sz="1600" u="sng" dirty="0" smtClean="0"/>
              <a:t>Недостатки</a:t>
            </a:r>
            <a:r>
              <a:rPr lang="ru-RU" sz="1600" dirty="0" smtClean="0"/>
              <a:t>:  на ЦЗССС сохраняется набор модемов по количеству направлений, для каждой абонентской станции требуется новая выделенная полоса на спутнике, и эти полосы по-прежнему используются неэффективно</a:t>
            </a:r>
          </a:p>
          <a:p>
            <a:r>
              <a:rPr lang="ru-RU" sz="1600" u="sng" dirty="0" smtClean="0"/>
              <a:t>Кому подходит</a:t>
            </a:r>
            <a:r>
              <a:rPr lang="ru-RU" sz="1600" dirty="0" smtClean="0"/>
              <a:t>: небольшое количество периферийных станций потребляющие большой и непредсказуемый (пульсирующий) трафик, а обратный трафик от этих станций невелик и более или менее стабилен.</a:t>
            </a:r>
          </a:p>
          <a:p>
            <a:r>
              <a:rPr lang="ru-RU" sz="1600" u="sng" dirty="0" smtClean="0"/>
              <a:t>Пример использования</a:t>
            </a:r>
            <a:r>
              <a:rPr lang="ru-RU" sz="1600" dirty="0" smtClean="0"/>
              <a:t>: DVB-S2/SCPC на оборудовании фирмы </a:t>
            </a:r>
            <a:r>
              <a:rPr lang="ru-RU" sz="1600" dirty="0" err="1" smtClean="0"/>
              <a:t>Advantech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6957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38" y="115910"/>
            <a:ext cx="10718990" cy="46881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018" y="5046281"/>
            <a:ext cx="119932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b="1" dirty="0" smtClean="0"/>
              <a:t>TDM</a:t>
            </a:r>
            <a:r>
              <a:rPr lang="ru-RU" dirty="0" smtClean="0"/>
              <a:t> - Time Division Multiplexing, разделение по времени. </a:t>
            </a:r>
            <a:r>
              <a:rPr lang="en-US" b="1" dirty="0" smtClean="0"/>
              <a:t>TDMA</a:t>
            </a:r>
            <a:r>
              <a:rPr lang="en-US" dirty="0" smtClean="0"/>
              <a:t> - </a:t>
            </a:r>
            <a:r>
              <a:rPr lang="ru-RU" dirty="0" smtClean="0"/>
              <a:t>Time Division Multiple Access - множественный доступ с разделением по</a:t>
            </a:r>
            <a:r>
              <a:rPr lang="en-US" dirty="0" smtClean="0"/>
              <a:t> </a:t>
            </a:r>
            <a:r>
              <a:rPr lang="ru-RU" dirty="0" smtClean="0"/>
              <a:t>времени, или,</a:t>
            </a:r>
            <a:r>
              <a:rPr lang="en-US" dirty="0" smtClean="0"/>
              <a:t> </a:t>
            </a:r>
            <a:r>
              <a:rPr lang="ru-RU" dirty="0" smtClean="0"/>
              <a:t>попросту, поочередный доступ. </a:t>
            </a:r>
            <a:endParaRPr lang="en-US" dirty="0" smtClean="0"/>
          </a:p>
          <a:p>
            <a:pPr indent="457200" algn="just"/>
            <a:r>
              <a:rPr lang="ru-RU" u="sng" dirty="0" smtClean="0"/>
              <a:t>Особенности</a:t>
            </a:r>
            <a:r>
              <a:rPr lang="en-US" u="sng" dirty="0" smtClean="0"/>
              <a:t>TDM/TDMA</a:t>
            </a:r>
            <a:r>
              <a:rPr lang="ru-RU" dirty="0" smtClean="0"/>
              <a:t>: используются только две частоты; поток от ЦС делится на блоки для каждого абонента с персональным заголовком; данные от абонентов передаются пачками (</a:t>
            </a:r>
            <a:r>
              <a:rPr lang="en-US" dirty="0" smtClean="0"/>
              <a:t>bursts</a:t>
            </a:r>
            <a:r>
              <a:rPr lang="ru-RU" dirty="0" smtClean="0"/>
              <a:t>)</a:t>
            </a:r>
            <a:r>
              <a:rPr lang="fr-CA" dirty="0" smtClean="0"/>
              <a:t> </a:t>
            </a:r>
            <a:r>
              <a:rPr lang="ru-RU" dirty="0" smtClean="0"/>
              <a:t>в пакетном режиме; для абонентов назначаются тайм-слоты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223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365" y="163319"/>
            <a:ext cx="117616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/>
              <a:t>Особенности</a:t>
            </a:r>
            <a:r>
              <a:rPr lang="en-US" sz="2000" u="sng" dirty="0" smtClean="0"/>
              <a:t>TDM/TDMA</a:t>
            </a:r>
            <a:r>
              <a:rPr lang="ru-RU" sz="2000" dirty="0" smtClean="0"/>
              <a:t>: </a:t>
            </a:r>
            <a:endParaRPr lang="en-US" sz="2000" dirty="0" smtClean="0"/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используются только две частоты;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поток от ЦС делится на блоки для каждого абонента с персональным заголовком;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данные от абонентов передаются пачками (</a:t>
            </a:r>
            <a:r>
              <a:rPr lang="en-US" sz="2000" dirty="0" smtClean="0"/>
              <a:t>bursts</a:t>
            </a:r>
            <a:r>
              <a:rPr lang="ru-RU" sz="2000" dirty="0" smtClean="0"/>
              <a:t>)</a:t>
            </a:r>
            <a:r>
              <a:rPr lang="fr-CA" sz="2000" dirty="0" smtClean="0"/>
              <a:t> </a:t>
            </a:r>
            <a:r>
              <a:rPr lang="ru-RU" sz="2000" dirty="0" smtClean="0"/>
              <a:t>в пакетном режиме;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для абонентов назначаются тайм-слоты</a:t>
            </a:r>
            <a:r>
              <a:rPr lang="ru-RU" sz="20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ЦС регулирует процесс передачи от абонентских станций;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для абонентских станций, входящих в сеть, назначаются специальные пустые тайм-слота;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использование механизма разрешения коллизий (</a:t>
            </a:r>
            <a:r>
              <a:rPr lang="en-US" sz="2000" dirty="0" smtClean="0"/>
              <a:t>aloha</a:t>
            </a:r>
            <a:r>
              <a:rPr lang="ru-RU" sz="2000" dirty="0" smtClean="0"/>
              <a:t>)</a:t>
            </a:r>
            <a:r>
              <a:rPr lang="en-US" sz="20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п</a:t>
            </a:r>
            <a:r>
              <a:rPr lang="ru-RU" sz="2000" dirty="0" smtClean="0"/>
              <a:t>роисходит расчёт задержки в зависимости от географического расположения каждой абонентской станции, входящей в сеть.</a:t>
            </a:r>
          </a:p>
          <a:p>
            <a:endParaRPr lang="ru-RU" sz="2000" dirty="0"/>
          </a:p>
          <a:p>
            <a:r>
              <a:rPr lang="ru-RU" sz="2000" u="sng" dirty="0" smtClean="0"/>
              <a:t>Плюсы</a:t>
            </a:r>
            <a:r>
              <a:rPr lang="ru-RU" sz="20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использование более дешёвых абонентских терминалов, т.к. всё управление сетью осуществляет ЦС;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вариативность в выделении разных ресурсов абонентам</a:t>
            </a:r>
          </a:p>
          <a:p>
            <a:endParaRPr lang="ru-RU" sz="2000" dirty="0"/>
          </a:p>
          <a:p>
            <a:r>
              <a:rPr lang="ru-RU" sz="2000" u="sng" dirty="0" smtClean="0"/>
              <a:t>Минусы</a:t>
            </a:r>
            <a:r>
              <a:rPr lang="ru-RU" sz="20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</a:t>
            </a:r>
            <a:r>
              <a:rPr lang="ru-RU" dirty="0" smtClean="0"/>
              <a:t>ребования к размерам антенны ЦС (7-12 метров);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</a:t>
            </a:r>
            <a:r>
              <a:rPr lang="ru-RU" dirty="0" smtClean="0"/>
              <a:t>ребования к мощности передатчика ЦС и к управляющему компьютеру.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550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21" y="344557"/>
            <a:ext cx="11394395" cy="55526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824" y="6135759"/>
            <a:ext cx="1139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MF-TDMA</a:t>
            </a:r>
            <a:r>
              <a:rPr lang="en-US" dirty="0" smtClean="0"/>
              <a:t> – Multi-Frequency </a:t>
            </a:r>
            <a:r>
              <a:rPr lang="ru-RU" dirty="0" smtClean="0"/>
              <a:t>Time Division Multiple Access</a:t>
            </a:r>
            <a:r>
              <a:rPr lang="en-US" dirty="0" smtClean="0"/>
              <a:t> – </a:t>
            </a:r>
            <a:r>
              <a:rPr lang="ru-RU" dirty="0" smtClean="0"/>
              <a:t>многочастотный поочерёдный доступ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302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365" y="163319"/>
            <a:ext cx="117616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/>
              <a:t>Особенности</a:t>
            </a:r>
            <a:r>
              <a:rPr lang="en-US" sz="2000" u="sng" dirty="0" smtClean="0"/>
              <a:t>TDM/MF-TDMA</a:t>
            </a:r>
            <a:r>
              <a:rPr lang="ru-RU" sz="2000" dirty="0" smtClean="0"/>
              <a:t>: </a:t>
            </a:r>
            <a:endParaRPr lang="en-US" sz="2000" dirty="0" smtClean="0"/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</a:t>
            </a:r>
            <a:r>
              <a:rPr lang="ru-RU" sz="2000" dirty="0" smtClean="0"/>
              <a:t>есколько абонентов могут работать на разных частотах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</a:t>
            </a:r>
            <a:r>
              <a:rPr lang="ru-RU" sz="2000" dirty="0" smtClean="0"/>
              <a:t>оявляется двухмерная частотно-временная таблица</a:t>
            </a:r>
          </a:p>
          <a:p>
            <a:endParaRPr lang="ru-RU" sz="2000" dirty="0"/>
          </a:p>
          <a:p>
            <a:r>
              <a:rPr lang="ru-RU" sz="2000" u="sng" dirty="0" smtClean="0"/>
              <a:t>Плюсы</a:t>
            </a:r>
            <a:r>
              <a:rPr lang="ru-RU" sz="20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сигнал от ЦС хорошо защищён от ошибок и для его приёма можно использовать небольшие </a:t>
            </a:r>
            <a:r>
              <a:rPr lang="ru-RU" sz="2000" dirty="0" err="1" smtClean="0"/>
              <a:t>антены</a:t>
            </a:r>
            <a:r>
              <a:rPr lang="ru-RU" sz="20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д</a:t>
            </a:r>
            <a:r>
              <a:rPr lang="ru-RU" sz="2000" dirty="0" smtClean="0"/>
              <a:t>анные прямого канала могут передаваться на одной несущей с цифровыми программами телевидения и радио – их можно принять на бытовое оборудование -</a:t>
            </a:r>
            <a:r>
              <a:rPr lang="en-US" sz="2000" dirty="0" smtClean="0"/>
              <a:t>&gt;</a:t>
            </a:r>
            <a:r>
              <a:rPr lang="fr-CA" sz="2000" dirty="0" smtClean="0"/>
              <a:t> </a:t>
            </a:r>
            <a:r>
              <a:rPr lang="ru-RU" sz="2000" dirty="0" smtClean="0"/>
              <a:t>на одной платформе оператор сети может предоставлять услуги как </a:t>
            </a:r>
            <a:r>
              <a:rPr lang="en-US" sz="2000" dirty="0" smtClean="0"/>
              <a:t>“</a:t>
            </a:r>
            <a:r>
              <a:rPr lang="ru-RU" sz="2000" dirty="0" smtClean="0"/>
              <a:t>двухстороннего</a:t>
            </a:r>
            <a:r>
              <a:rPr lang="en-US" sz="2000" dirty="0" smtClean="0"/>
              <a:t>”</a:t>
            </a:r>
            <a:r>
              <a:rPr lang="ru-RU" sz="2000" dirty="0" smtClean="0"/>
              <a:t> </a:t>
            </a:r>
            <a:r>
              <a:rPr lang="en-US" sz="2000" dirty="0" smtClean="0"/>
              <a:t>VSAT</a:t>
            </a:r>
            <a:r>
              <a:rPr lang="ru-RU" sz="2000" dirty="0" smtClean="0"/>
              <a:t>, так и одностороннего спутникового интернета (</a:t>
            </a:r>
            <a:r>
              <a:rPr lang="en-US" sz="2000" dirty="0" smtClean="0"/>
              <a:t>DVB-IP</a:t>
            </a:r>
            <a:r>
              <a:rPr lang="ru-RU" sz="2000" dirty="0" smtClean="0"/>
              <a:t>);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а</a:t>
            </a:r>
            <a:r>
              <a:rPr lang="ru-RU" sz="2000" dirty="0" smtClean="0"/>
              <a:t>бонентский терминал стал компактнее и дешевле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</a:t>
            </a:r>
            <a:r>
              <a:rPr lang="ru-RU" sz="2000" dirty="0" smtClean="0"/>
              <a:t>ариативность в выборе схем модуляции и помехозащиты при изменения погодных условий в случае использовании стандартов </a:t>
            </a:r>
            <a:r>
              <a:rPr lang="en-US" sz="2000" dirty="0" smtClean="0"/>
              <a:t>DVB-S2/S2x</a:t>
            </a:r>
            <a:r>
              <a:rPr lang="fr-CA" sz="2000" dirty="0" smtClean="0"/>
              <a:t> </a:t>
            </a:r>
            <a:r>
              <a:rPr lang="ru-RU" sz="2000" dirty="0" smtClean="0"/>
              <a:t>в прямом канале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r>
              <a:rPr lang="ru-RU" sz="2000" u="sng" dirty="0" smtClean="0"/>
              <a:t>Минусы</a:t>
            </a:r>
            <a:r>
              <a:rPr lang="ru-RU" sz="20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</a:t>
            </a:r>
            <a:r>
              <a:rPr lang="ru-RU" sz="2000" dirty="0" smtClean="0"/>
              <a:t>ысокая избыточность (до 17% полосы) -</a:t>
            </a:r>
            <a:r>
              <a:rPr lang="en-US" sz="2000" dirty="0" smtClean="0"/>
              <a:t>&gt; </a:t>
            </a:r>
            <a:r>
              <a:rPr lang="ru-RU" sz="2000" dirty="0" smtClean="0"/>
              <a:t>плохо пригодны для крупных потребителей трафика – интернет-провайдеров и операторов связи;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</a:t>
            </a:r>
            <a:r>
              <a:rPr lang="ru-RU" sz="2000" dirty="0" smtClean="0"/>
              <a:t>ри использовании топологии </a:t>
            </a:r>
            <a:r>
              <a:rPr lang="en-US" sz="2000" dirty="0" smtClean="0"/>
              <a:t>Star </a:t>
            </a:r>
            <a:r>
              <a:rPr lang="ru-RU" sz="2000" dirty="0" smtClean="0"/>
              <a:t>невозможны прямые связи между абонентскими терминалами. Например, это неудобно, когда нужна корпоративная сеть в пределах региона.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091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79" y="160087"/>
            <a:ext cx="10728103" cy="51043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7577" y="5499279"/>
            <a:ext cx="102892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/>
              <a:t>Особенности</a:t>
            </a:r>
            <a:r>
              <a:rPr lang="ru-RU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наличие у абонентской станции двух приёмников;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</a:t>
            </a:r>
            <a:r>
              <a:rPr lang="ru-RU" dirty="0" smtClean="0"/>
              <a:t>нергетика у абонентских станций должна быть выше , чем у станций, работающих в топологии </a:t>
            </a:r>
            <a:r>
              <a:rPr lang="en-US" dirty="0" smtClean="0"/>
              <a:t>Star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79684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1041</Words>
  <Application>Microsoft Office PowerPoint</Application>
  <PresentationFormat>Широкоэкранный</PresentationFormat>
  <Paragraphs>68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Тема 7. Понятие VSAT-сети. Эволюция VSAT-сетей</vt:lpstr>
      <vt:lpstr>Презентация PowerPoint</vt:lpstr>
      <vt:lpstr>Презентация PowerPoint</vt:lpstr>
      <vt:lpstr>Презентация PowerPoint</vt:lpstr>
      <vt:lpstr>Эволюция сетей спутниковой связи VSAT: от SCPC к TDM/MF-TDMA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Понятие VSAT-сети. Эволюция VSAT-сетей</dc:title>
  <dc:creator>anton</dc:creator>
  <cp:lastModifiedBy>anton</cp:lastModifiedBy>
  <cp:revision>40</cp:revision>
  <dcterms:created xsi:type="dcterms:W3CDTF">2023-01-04T03:17:52Z</dcterms:created>
  <dcterms:modified xsi:type="dcterms:W3CDTF">2023-01-04T05:32:33Z</dcterms:modified>
</cp:coreProperties>
</file>